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</p:sldMasterIdLst>
  <p:sldIdLst>
    <p:sldId id="256" r:id="rId11"/>
    <p:sldId id="257" r:id="rId12"/>
    <p:sldId id="259" r:id="rId13"/>
    <p:sldId id="260" r:id="rId14"/>
    <p:sldId id="261" r:id="rId15"/>
    <p:sldId id="262" r:id="rId16"/>
    <p:sldId id="263" r:id="rId17"/>
    <p:sldId id="276" r:id="rId18"/>
    <p:sldId id="278" r:id="rId19"/>
    <p:sldId id="279" r:id="rId20"/>
    <p:sldId id="270" r:id="rId21"/>
    <p:sldId id="271" r:id="rId22"/>
    <p:sldId id="274" r:id="rId23"/>
    <p:sldId id="275" r:id="rId24"/>
    <p:sldId id="281" r:id="rId25"/>
    <p:sldId id="282" r:id="rId26"/>
    <p:sldId id="280" r:id="rId27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D1C1C8-6E13-4809-A27E-E481323EE8CA}" v="4" dt="2020-06-16T21:52:24.567"/>
    <p1510:client id="{A33618C9-3FE3-4930-B4A6-92E87EACCABE}" v="83" dt="2020-06-16T17:07:51.731"/>
    <p1510:client id="{DDBE1BF2-43F4-4F5E-8C9E-B76F8CA08958}" v="170" dt="2020-06-26T17:09:10.627"/>
    <p1510:client id="{E170BD7E-91C4-432C-8CEA-25056E84B01A}" v="28" dt="2020-06-17T12:18:00.091"/>
    <p1510:client id="{E87E7907-BAC9-496B-A49E-206A5432282C}" v="866" dt="2020-06-25T16:05:10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3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4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504000" y="3456000"/>
            <a:ext cx="9070920" cy="269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114;p27"/>
          <p:cNvPicPr/>
          <p:nvPr/>
        </p:nvPicPr>
        <p:blipFill>
          <a:blip r:embed="rId14"/>
          <a:stretch/>
        </p:blipFill>
        <p:spPr>
          <a:xfrm>
            <a:off x="0" y="5806440"/>
            <a:ext cx="10078920" cy="1753560"/>
          </a:xfrm>
          <a:prstGeom prst="rect">
            <a:avLst/>
          </a:prstGeom>
          <a:ln>
            <a:noFill/>
          </a:ln>
        </p:spPr>
      </p:pic>
      <p:sp>
        <p:nvSpPr>
          <p:cNvPr id="229" name="CustomShape 1"/>
          <p:cNvSpPr/>
          <p:nvPr/>
        </p:nvSpPr>
        <p:spPr>
          <a:xfrm>
            <a:off x="504000" y="4056120"/>
            <a:ext cx="9070920" cy="209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504000" y="3456000"/>
            <a:ext cx="9070920" cy="269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504000" y="2101320"/>
            <a:ext cx="9142920" cy="19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3FAF46"/>
                </a:solidFill>
                <a:latin typeface="Comic Sans MS"/>
                <a:ea typeface="Comic Sans MS"/>
              </a:rPr>
              <a:t>La scuola dell’infanzia di</a:t>
            </a:r>
            <a:br>
              <a:rPr dirty="0">
                <a:latin typeface="Comic Sans MS"/>
              </a:rPr>
            </a:br>
            <a:r>
              <a:rPr lang="it-IT" sz="4400" spc="-1" dirty="0">
                <a:solidFill>
                  <a:srgbClr val="3FAF46"/>
                </a:solidFill>
                <a:latin typeface="Comic Sans MS"/>
              </a:rPr>
              <a:t>San</a:t>
            </a:r>
            <a:r>
              <a:rPr lang="it-IT" sz="4400" b="0" strike="noStrike" spc="-1" dirty="0">
                <a:solidFill>
                  <a:srgbClr val="3FAF46"/>
                </a:solidFill>
                <a:latin typeface="Comic Sans MS"/>
                <a:ea typeface="Comic Sans MS"/>
              </a:rPr>
              <a:t> Pietro Polesine presenta...</a:t>
            </a:r>
            <a:endParaRPr lang="it-IT" sz="4400" b="0" strike="noStrike" spc="-1">
              <a:solidFill>
                <a:srgbClr val="3FAF46"/>
              </a:solidFill>
              <a:latin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361;p76"/>
          <p:cNvPicPr/>
          <p:nvPr/>
        </p:nvPicPr>
        <p:blipFill>
          <a:blip r:embed="rId2"/>
          <a:srcRect l="-1233" t="14808" r="5" b="14818"/>
          <a:stretch/>
        </p:blipFill>
        <p:spPr>
          <a:xfrm>
            <a:off x="1296000" y="249480"/>
            <a:ext cx="7343280" cy="6805800"/>
          </a:xfrm>
          <a:prstGeom prst="rect">
            <a:avLst/>
          </a:prstGeom>
          <a:ln>
            <a:noFill/>
          </a:ln>
        </p:spPr>
      </p:pic>
      <p:pic>
        <p:nvPicPr>
          <p:cNvPr id="426" name="Google Shape;362;p76"/>
          <p:cNvPicPr/>
          <p:nvPr/>
        </p:nvPicPr>
        <p:blipFill>
          <a:blip r:embed="rId3"/>
          <a:srcRect l="32900" t="14506" r="31516" b="14533"/>
          <a:stretch/>
        </p:blipFill>
        <p:spPr>
          <a:xfrm rot="1165800">
            <a:off x="6345720" y="1049040"/>
            <a:ext cx="1058760" cy="110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2"/>
          <p:cNvSpPr/>
          <p:nvPr/>
        </p:nvSpPr>
        <p:spPr>
          <a:xfrm rot="360000">
            <a:off x="4979555" y="1688043"/>
            <a:ext cx="4843291" cy="3463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Autofit/>
          </a:bodyPr>
          <a:lstStyle/>
          <a:p>
            <a:pPr marL="10858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3200" b="0" strike="noStrike" spc="-1" dirty="0" err="1">
                <a:latin typeface="Comic Sans MS"/>
                <a:ea typeface="+mj-ea"/>
                <a:cs typeface="+mj-cs"/>
              </a:rPr>
              <a:t>Abbiamo</a:t>
            </a:r>
            <a:r>
              <a:rPr lang="en-US" sz="3200" b="0" strike="noStrike" spc="-1" dirty="0">
                <a:latin typeface="Comic Sans MS"/>
                <a:ea typeface="+mj-ea"/>
                <a:cs typeface="+mj-cs"/>
              </a:rPr>
              <a:t> </a:t>
            </a:r>
            <a:r>
              <a:rPr lang="en-US" sz="3200" b="0" strike="noStrike" spc="-1" dirty="0" err="1">
                <a:latin typeface="Comic Sans MS"/>
                <a:ea typeface="+mj-ea"/>
                <a:cs typeface="+mj-cs"/>
              </a:rPr>
              <a:t>sperimentato</a:t>
            </a:r>
            <a:r>
              <a:rPr lang="en-US" sz="3200" spc="-1" dirty="0">
                <a:latin typeface="Comic Sans MS"/>
                <a:ea typeface="+mj-ea"/>
                <a:cs typeface="+mj-cs"/>
              </a:rPr>
              <a:t> </a:t>
            </a:r>
            <a:r>
              <a:rPr lang="en-US" sz="3200" spc="-1" dirty="0" err="1">
                <a:latin typeface="Comic Sans MS"/>
                <a:ea typeface="+mj-ea"/>
                <a:cs typeface="+mj-cs"/>
              </a:rPr>
              <a:t>l'elemento</a:t>
            </a:r>
            <a:r>
              <a:rPr lang="en-US" sz="3200" spc="-1" dirty="0">
                <a:latin typeface="Comic Sans MS"/>
                <a:ea typeface="+mj-ea"/>
                <a:cs typeface="+mj-cs"/>
              </a:rPr>
              <a:t> </a:t>
            </a:r>
            <a:r>
              <a:rPr lang="en-US" sz="3200" spc="-1" dirty="0" err="1">
                <a:latin typeface="Comic Sans MS"/>
                <a:ea typeface="+mj-ea"/>
                <a:cs typeface="+mj-cs"/>
              </a:rPr>
              <a:t>acqua</a:t>
            </a:r>
            <a:r>
              <a:rPr lang="en-US" sz="3200" spc="-1" dirty="0">
                <a:latin typeface="Comic Sans MS"/>
                <a:ea typeface="+mj-ea"/>
                <a:cs typeface="+mj-cs"/>
              </a:rPr>
              <a:t> </a:t>
            </a:r>
            <a:endParaRPr lang="it-IT"/>
          </a:p>
          <a:p>
            <a:pPr marL="10858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3200" b="0" strike="noStrike" spc="-1" dirty="0" err="1">
                <a:latin typeface="Comic Sans MS"/>
                <a:ea typeface="+mj-ea"/>
                <a:cs typeface="+mj-cs"/>
              </a:rPr>
              <a:t>realizzando</a:t>
            </a:r>
            <a:r>
              <a:rPr lang="en-US" sz="3200" b="0" strike="noStrike" spc="-1" dirty="0">
                <a:latin typeface="Comic Sans MS"/>
                <a:ea typeface="+mj-ea"/>
                <a:cs typeface="+mj-cs"/>
              </a:rPr>
              <a:t> le</a:t>
            </a:r>
            <a:r>
              <a:rPr lang="en-US" sz="3200" spc="-1" dirty="0">
                <a:latin typeface="Comic Sans MS"/>
                <a:ea typeface="+mj-ea"/>
                <a:cs typeface="+mj-cs"/>
              </a:rPr>
              <a:t> </a:t>
            </a:r>
          </a:p>
          <a:p>
            <a:pPr marL="108585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3200" b="0" strike="noStrike" spc="-1" dirty="0">
                <a:latin typeface="Comic Sans MS"/>
                <a:ea typeface="+mj-ea"/>
                <a:cs typeface="+mj-cs"/>
              </a:rPr>
              <a:t>maracas </a:t>
            </a:r>
            <a:r>
              <a:rPr lang="en-US" sz="3200" b="0" strike="noStrike" spc="-1" dirty="0" err="1">
                <a:latin typeface="Comic Sans MS"/>
                <a:ea typeface="+mj-ea"/>
                <a:cs typeface="+mj-cs"/>
              </a:rPr>
              <a:t>d’acqua</a:t>
            </a:r>
            <a:r>
              <a:rPr lang="en-US" sz="3200" spc="-1" dirty="0">
                <a:latin typeface="Comic Sans MS"/>
                <a:ea typeface="+mj-ea"/>
                <a:cs typeface="+mj-cs"/>
              </a:rPr>
              <a:t> a </a:t>
            </a:r>
            <a:r>
              <a:rPr lang="en-US" sz="3200" spc="-1" dirty="0" err="1">
                <a:latin typeface="Comic Sans MS"/>
                <a:ea typeface="+mj-ea"/>
                <a:cs typeface="+mj-cs"/>
              </a:rPr>
              <a:t>partire</a:t>
            </a:r>
            <a:r>
              <a:rPr lang="en-US" sz="3200" spc="-1" dirty="0">
                <a:latin typeface="Comic Sans MS"/>
                <a:ea typeface="+mj-ea"/>
                <a:cs typeface="+mj-cs"/>
              </a:rPr>
              <a:t> da </a:t>
            </a:r>
            <a:r>
              <a:rPr lang="en-US" sz="3200" spc="-1" dirty="0" err="1">
                <a:latin typeface="Comic Sans MS"/>
                <a:ea typeface="+mj-ea"/>
                <a:cs typeface="+mj-cs"/>
              </a:rPr>
              <a:t>bottigliette</a:t>
            </a:r>
            <a:r>
              <a:rPr lang="en-US" sz="3200" spc="-1" dirty="0">
                <a:latin typeface="Comic Sans MS"/>
                <a:ea typeface="+mj-ea"/>
                <a:cs typeface="+mj-cs"/>
              </a:rPr>
              <a:t> </a:t>
            </a:r>
            <a:r>
              <a:rPr lang="en-US" sz="3200" spc="-1" dirty="0" err="1">
                <a:latin typeface="Comic Sans MS"/>
                <a:ea typeface="+mj-ea"/>
                <a:cs typeface="+mj-cs"/>
              </a:rPr>
              <a:t>riciclate</a:t>
            </a:r>
            <a:r>
              <a:rPr lang="en-US" sz="3200" spc="-1" dirty="0">
                <a:latin typeface="Comic Sans MS"/>
                <a:ea typeface="+mj-ea"/>
                <a:cs typeface="+mj-cs"/>
              </a:rPr>
              <a:t> </a:t>
            </a:r>
            <a:endParaRPr lang="en-US" sz="3200" b="0" strike="noStrike" spc="-1" dirty="0">
              <a:latin typeface="Comic Sans MS"/>
              <a:ea typeface="+mj-ea"/>
              <a:cs typeface="+mj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103797" cy="7559675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" name="Google Shape;309;p67"/>
          <p:cNvPicPr/>
          <p:nvPr/>
        </p:nvPicPr>
        <p:blipFill rotWithShape="1">
          <a:blip r:embed="rId2"/>
          <a:srcRect l="6065" r="6084" b="-1"/>
          <a:stretch/>
        </p:blipFill>
        <p:spPr>
          <a:xfrm>
            <a:off x="20" y="10"/>
            <a:ext cx="4980888" cy="75596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10" name="CustomShape 1"/>
          <p:cNvSpPr/>
          <p:nvPr/>
        </p:nvSpPr>
        <p:spPr>
          <a:xfrm>
            <a:off x="4597513" y="1206253"/>
            <a:ext cx="4977407" cy="3565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4400" b="0" strike="noStrike" spc="-1" dirty="0">
              <a:solidFill>
                <a:srgbClr val="729FCF"/>
              </a:solidFill>
              <a:latin typeface="Comic Sans M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317;p68"/>
          <p:cNvPicPr/>
          <p:nvPr/>
        </p:nvPicPr>
        <p:blipFill>
          <a:blip r:embed="rId2"/>
          <a:stretch/>
        </p:blipFill>
        <p:spPr>
          <a:xfrm>
            <a:off x="623806" y="1238480"/>
            <a:ext cx="2461830" cy="5075939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44213" y="1734918"/>
            <a:ext cx="0" cy="4089839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2" descr="Immagine che contiene tavolo, cibo, piccolo, sedendo&#10;&#10;Descrizione generata automaticamente">
            <a:extLst>
              <a:ext uri="{FF2B5EF4-FFF2-40B4-BE49-F238E27FC236}">
                <a16:creationId xmlns:a16="http://schemas.microsoft.com/office/drawing/2014/main" id="{66CCA3C8-D09B-4AA1-BC2D-2DBEA96E7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165" y="1328953"/>
            <a:ext cx="2924758" cy="4894992"/>
          </a:xfrm>
          <a:prstGeom prst="rect">
            <a:avLst/>
          </a:prstGeom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1209" y="1734918"/>
            <a:ext cx="0" cy="4089839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3" descr="Immagine che contiene interni, sedendo, tavolo, vaso&#10;&#10;Descrizione generata automaticamente">
            <a:extLst>
              <a:ext uri="{FF2B5EF4-FFF2-40B4-BE49-F238E27FC236}">
                <a16:creationId xmlns:a16="http://schemas.microsoft.com/office/drawing/2014/main" id="{BEDB5007-5BEF-4223-B100-8A4B13FA0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874" y="1238481"/>
            <a:ext cx="2499899" cy="507593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332;p71"/>
          <p:cNvPicPr/>
          <p:nvPr/>
        </p:nvPicPr>
        <p:blipFill>
          <a:blip r:embed="rId2"/>
          <a:srcRect l="4972" t="12047" r="20341" b="1205"/>
          <a:stretch/>
        </p:blipFill>
        <p:spPr>
          <a:xfrm>
            <a:off x="1437512" y="709303"/>
            <a:ext cx="2564312" cy="6141068"/>
          </a:xfrm>
          <a:prstGeom prst="rect">
            <a:avLst/>
          </a:prstGeom>
        </p:spPr>
      </p:pic>
      <p:pic>
        <p:nvPicPr>
          <p:cNvPr id="2" name="Immagine 2" descr="Immagine che contiene persona, tenendo, rosso, facciata&#10;&#10;Descrizione generata automaticamente">
            <a:extLst>
              <a:ext uri="{FF2B5EF4-FFF2-40B4-BE49-F238E27FC236}">
                <a16:creationId xmlns:a16="http://schemas.microsoft.com/office/drawing/2014/main" id="{4937A011-F4FB-4667-B196-C831DE8D8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165" y="709303"/>
            <a:ext cx="3899578" cy="614106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persona, interni, tavolo, sedendo&#10;&#10;Descrizione generata automaticamente">
            <a:extLst>
              <a:ext uri="{FF2B5EF4-FFF2-40B4-BE49-F238E27FC236}">
                <a16:creationId xmlns:a16="http://schemas.microsoft.com/office/drawing/2014/main" id="{AD6F370C-0F48-498A-A00B-D1036A133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04" y="1659517"/>
            <a:ext cx="2116932" cy="4233864"/>
          </a:xfrm>
          <a:prstGeom prst="rect">
            <a:avLst/>
          </a:prstGeom>
        </p:spPr>
      </p:pic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54166" y="1734918"/>
            <a:ext cx="0" cy="4089839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3" descr="Immagine che contiene persona, esterni, sedendo, donna&#10;&#10;Descrizione generata automaticamente">
            <a:extLst>
              <a:ext uri="{FF2B5EF4-FFF2-40B4-BE49-F238E27FC236}">
                <a16:creationId xmlns:a16="http://schemas.microsoft.com/office/drawing/2014/main" id="{B5330256-9EAC-4244-AAF8-B673C93463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85"/>
          <a:stretch/>
        </p:blipFill>
        <p:spPr>
          <a:xfrm>
            <a:off x="2773685" y="2477853"/>
            <a:ext cx="2116932" cy="2597193"/>
          </a:xfrm>
          <a:prstGeom prst="rect">
            <a:avLst/>
          </a:prstGeom>
        </p:spPr>
      </p:pic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20960" y="1734918"/>
            <a:ext cx="0" cy="4089839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5" descr="Immagine che contiene interni, persona, tavolo, rosso&#10;&#10;Descrizione generata automaticamente">
            <a:extLst>
              <a:ext uri="{FF2B5EF4-FFF2-40B4-BE49-F238E27FC236}">
                <a16:creationId xmlns:a16="http://schemas.microsoft.com/office/drawing/2014/main" id="{EE451CF0-CAE8-44CB-95FC-5746E137C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841" y="2365162"/>
            <a:ext cx="2116931" cy="2822574"/>
          </a:xfrm>
          <a:prstGeom prst="rect">
            <a:avLst/>
          </a:prstGeom>
        </p:spPr>
      </p:pic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05538" y="1734918"/>
            <a:ext cx="0" cy="4089839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4" descr="Immagine che contiene fotografia, carta, colorato, tavolo&#10;&#10;Descrizione generata automaticamente">
            <a:extLst>
              <a:ext uri="{FF2B5EF4-FFF2-40B4-BE49-F238E27FC236}">
                <a16:creationId xmlns:a16="http://schemas.microsoft.com/office/drawing/2014/main" id="{81C561BA-1ACE-44FE-AE46-74014022A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172" y="3024939"/>
            <a:ext cx="2116931" cy="150302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D827FE-0D20-49C5-95A1-F2EF692907B4}"/>
              </a:ext>
            </a:extLst>
          </p:cNvPr>
          <p:cNvSpPr txBox="1"/>
          <p:nvPr/>
        </p:nvSpPr>
        <p:spPr>
          <a:xfrm>
            <a:off x="3028477" y="699251"/>
            <a:ext cx="664178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Esperienze sulle proprietà dell'acqua 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6129" y="0"/>
            <a:ext cx="10296754" cy="75518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13"/>
          <a:stretch/>
        </p:blipFill>
        <p:spPr>
          <a:xfrm flipH="1">
            <a:off x="-216132" y="0"/>
            <a:ext cx="10296755" cy="755184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9B61B7-8D93-47ED-98C5-C7AA498EB231}"/>
              </a:ext>
            </a:extLst>
          </p:cNvPr>
          <p:cNvSpPr txBox="1"/>
          <p:nvPr/>
        </p:nvSpPr>
        <p:spPr>
          <a:xfrm rot="-1500000">
            <a:off x="228452" y="5060786"/>
            <a:ext cx="4916767" cy="10723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 dirty="0" err="1">
                <a:solidFill>
                  <a:schemeClr val="tx2"/>
                </a:solidFill>
                <a:latin typeface="Comic Sans MS"/>
                <a:ea typeface="+mj-ea"/>
                <a:cs typeface="+mj-cs"/>
              </a:rPr>
              <a:t>Disegno</a:t>
            </a:r>
            <a:r>
              <a:rPr lang="en-US" sz="2500" b="1" kern="1200" dirty="0">
                <a:solidFill>
                  <a:schemeClr val="tx2"/>
                </a:solidFill>
                <a:latin typeface="Comic Sans MS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2"/>
                </a:solidFill>
                <a:latin typeface="Comic Sans MS"/>
                <a:ea typeface="+mj-ea"/>
                <a:cs typeface="+mj-cs"/>
              </a:rPr>
              <a:t>collettivo</a:t>
            </a:r>
            <a:r>
              <a:rPr lang="en-US" sz="2500" b="1" kern="1200" dirty="0">
                <a:solidFill>
                  <a:schemeClr val="tx2"/>
                </a:solidFill>
                <a:latin typeface="Comic Sans MS"/>
                <a:ea typeface="+mj-ea"/>
                <a:cs typeface="+mj-cs"/>
              </a:rPr>
              <a:t> 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 dirty="0">
                <a:solidFill>
                  <a:schemeClr val="tx2"/>
                </a:solidFill>
                <a:latin typeface="Comic Sans MS"/>
                <a:ea typeface="+mj-ea"/>
                <a:cs typeface="+mj-cs"/>
              </a:rPr>
              <a:t>con </a:t>
            </a:r>
            <a:r>
              <a:rPr lang="en-US" sz="2500" b="1" kern="1200" err="1">
                <a:solidFill>
                  <a:schemeClr val="tx2"/>
                </a:solidFill>
                <a:latin typeface="Comic Sans MS"/>
                <a:ea typeface="+mj-ea"/>
                <a:cs typeface="+mj-cs"/>
              </a:rPr>
              <a:t>gocce</a:t>
            </a:r>
            <a:r>
              <a:rPr lang="en-US" sz="2500" b="1" kern="1200" dirty="0">
                <a:solidFill>
                  <a:schemeClr val="tx2"/>
                </a:solidFill>
                <a:latin typeface="Comic Sans MS"/>
                <a:ea typeface="+mj-ea"/>
                <a:cs typeface="+mj-cs"/>
              </a:rPr>
              <a:t> di </a:t>
            </a:r>
            <a:r>
              <a:rPr lang="en-US" sz="2500" b="1" kern="1200" err="1">
                <a:solidFill>
                  <a:schemeClr val="tx2"/>
                </a:solidFill>
                <a:latin typeface="Comic Sans MS"/>
                <a:ea typeface="+mj-ea"/>
                <a:cs typeface="+mj-cs"/>
              </a:rPr>
              <a:t>acqua</a:t>
            </a:r>
            <a:r>
              <a:rPr lang="en-US" sz="2500" b="1" kern="1200" dirty="0">
                <a:solidFill>
                  <a:schemeClr val="tx2"/>
                </a:solidFill>
                <a:latin typeface="Comic Sans MS"/>
                <a:ea typeface="+mj-ea"/>
                <a:cs typeface="+mj-cs"/>
              </a:rPr>
              <a:t> </a:t>
            </a:r>
            <a:r>
              <a:rPr lang="en-US" sz="2500" b="1" kern="1200" err="1">
                <a:solidFill>
                  <a:schemeClr val="tx2"/>
                </a:solidFill>
                <a:latin typeface="Comic Sans MS"/>
                <a:ea typeface="+mj-ea"/>
                <a:cs typeface="+mj-cs"/>
              </a:rPr>
              <a:t>colorata</a:t>
            </a:r>
            <a:endParaRPr lang="en-US" sz="2500" b="1" kern="1200">
              <a:solidFill>
                <a:schemeClr val="tx2"/>
              </a:solidFill>
              <a:latin typeface="Comic Sans MS"/>
              <a:ea typeface="+mj-ea"/>
              <a:cs typeface="+mj-cs"/>
            </a:endParaRPr>
          </a:p>
        </p:txBody>
      </p:sp>
      <p:sp>
        <p:nvSpPr>
          <p:cNvPr id="13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720" y="-7834"/>
            <a:ext cx="4742062" cy="3516293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8C2A453-1CA6-41B3-89C3-05E8658CF2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780" r="2" b="2"/>
          <a:stretch/>
        </p:blipFill>
        <p:spPr>
          <a:xfrm>
            <a:off x="363634" y="-16619"/>
            <a:ext cx="4475491" cy="3383022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5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843" y="1566259"/>
            <a:ext cx="4962782" cy="5993417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Immagine 3" descr="Immagine che contiene persona, uomo, giovane, figlio&#10;&#10;Descrizione generata automaticamente">
            <a:extLst>
              <a:ext uri="{FF2B5EF4-FFF2-40B4-BE49-F238E27FC236}">
                <a16:creationId xmlns:a16="http://schemas.microsoft.com/office/drawing/2014/main" id="{4B8CBB35-4239-4EB9-A5B6-BAFA551A9F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-1" b="8868"/>
          <a:stretch/>
        </p:blipFill>
        <p:spPr>
          <a:xfrm>
            <a:off x="5288664" y="1737061"/>
            <a:ext cx="4791961" cy="5822614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36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 descr="Immagine che contiene testo, lavagna, aquilone, computer&#10;&#10;Descrizione generata automaticamente">
            <a:extLst>
              <a:ext uri="{FF2B5EF4-FFF2-40B4-BE49-F238E27FC236}">
                <a16:creationId xmlns:a16="http://schemas.microsoft.com/office/drawing/2014/main" id="{64C32914-4FD8-4DF6-980C-537BBF574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34" r="-2" b="24719"/>
          <a:stretch/>
        </p:blipFill>
        <p:spPr>
          <a:xfrm>
            <a:off x="1327" y="215288"/>
            <a:ext cx="5028888" cy="3575229"/>
          </a:xfrm>
          <a:prstGeom prst="rect">
            <a:avLst/>
          </a:prstGeom>
        </p:spPr>
      </p:pic>
      <p:pic>
        <p:nvPicPr>
          <p:cNvPr id="3" name="Immagine 3" descr="Immagine che contiene marciapiede, edificio, via, segnale&#10;&#10;Descrizione generata automaticamente">
            <a:extLst>
              <a:ext uri="{FF2B5EF4-FFF2-40B4-BE49-F238E27FC236}">
                <a16:creationId xmlns:a16="http://schemas.microsoft.com/office/drawing/2014/main" id="{3FA9D438-71E2-40F4-9516-4B7649F76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68" b="23739"/>
          <a:stretch/>
        </p:blipFill>
        <p:spPr>
          <a:xfrm>
            <a:off x="266013" y="3846150"/>
            <a:ext cx="4736495" cy="3358871"/>
          </a:xfrm>
          <a:prstGeom prst="rect">
            <a:avLst/>
          </a:prstGeom>
        </p:spPr>
      </p:pic>
      <p:pic>
        <p:nvPicPr>
          <p:cNvPr id="5" name="Immagine 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55F2CF3F-014B-475C-9F33-B60AA6676A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11"/>
          <a:stretch/>
        </p:blipFill>
        <p:spPr>
          <a:xfrm>
            <a:off x="5078117" y="354649"/>
            <a:ext cx="4736494" cy="68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1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080625" cy="7559675"/>
          </a:xfrm>
          <a:prstGeom prst="rect">
            <a:avLst/>
          </a:prstGeom>
          <a:solidFill>
            <a:srgbClr val="343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44" y="-4376"/>
            <a:ext cx="8542031" cy="7578205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27" name="Immagine 426"/>
          <p:cNvPicPr/>
          <p:nvPr/>
        </p:nvPicPr>
        <p:blipFill>
          <a:blip r:embed="rId3"/>
          <a:srcRect l="16548" t="26781" r="50024" b="39876"/>
          <a:stretch/>
        </p:blipFill>
        <p:spPr>
          <a:xfrm>
            <a:off x="3216415" y="1291944"/>
            <a:ext cx="3554286" cy="4975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37C6D9-8DB0-47CB-B7BC-76745B693B83}"/>
              </a:ext>
            </a:extLst>
          </p:cNvPr>
          <p:cNvSpPr txBox="1"/>
          <p:nvPr/>
        </p:nvSpPr>
        <p:spPr>
          <a:xfrm>
            <a:off x="1384433" y="745841"/>
            <a:ext cx="65917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Comic Sans MS"/>
                <a:cs typeface="Arial"/>
              </a:rPr>
              <a:t>“</a:t>
            </a:r>
            <a:r>
              <a:rPr lang="en-US" sz="2400" b="1" i="1" dirty="0" err="1">
                <a:solidFill>
                  <a:schemeClr val="accent3"/>
                </a:solidFill>
                <a:latin typeface="Comic Sans MS"/>
                <a:cs typeface="Arial"/>
              </a:rPr>
              <a:t>Giornata</a:t>
            </a:r>
            <a:r>
              <a:rPr lang="en-US" sz="2400" b="1" i="1" dirty="0">
                <a:solidFill>
                  <a:schemeClr val="accent3"/>
                </a:solidFill>
                <a:latin typeface="Comic Sans MS"/>
                <a:cs typeface="Arial"/>
              </a:rPr>
              <a:t> </a:t>
            </a:r>
            <a:r>
              <a:rPr lang="en-US" sz="2400" b="1" i="1" dirty="0" err="1">
                <a:solidFill>
                  <a:schemeClr val="accent3"/>
                </a:solidFill>
                <a:latin typeface="Comic Sans MS"/>
                <a:cs typeface="Arial"/>
              </a:rPr>
              <a:t>della</a:t>
            </a:r>
            <a:r>
              <a:rPr lang="en-US" sz="2400" b="1" i="1" dirty="0">
                <a:solidFill>
                  <a:schemeClr val="accent3"/>
                </a:solidFill>
                <a:latin typeface="Comic Sans MS"/>
                <a:cs typeface="Arial"/>
              </a:rPr>
              <a:t> Terra -  </a:t>
            </a:r>
            <a:r>
              <a:rPr lang="en-US" sz="2400" b="1" i="1" dirty="0" err="1">
                <a:solidFill>
                  <a:schemeClr val="accent3"/>
                </a:solidFill>
                <a:latin typeface="Comic Sans MS"/>
                <a:cs typeface="Arial"/>
              </a:rPr>
              <a:t>edizione</a:t>
            </a:r>
            <a:r>
              <a:rPr lang="en-US" sz="2400" b="1" i="1" dirty="0">
                <a:solidFill>
                  <a:schemeClr val="accent3"/>
                </a:solidFill>
                <a:latin typeface="Comic Sans MS"/>
                <a:cs typeface="Arial"/>
              </a:rPr>
              <a:t> 2020</a:t>
            </a:r>
            <a:r>
              <a:rPr lang="en-US" sz="2400" b="1" dirty="0">
                <a:solidFill>
                  <a:schemeClr val="accent3"/>
                </a:solidFill>
                <a:latin typeface="Comic Sans MS"/>
                <a:cs typeface="Arial"/>
              </a:rPr>
              <a:t>”</a:t>
            </a:r>
            <a:endParaRPr lang="en-US" sz="2400" b="1">
              <a:solidFill>
                <a:schemeClr val="accent3"/>
              </a:solidFill>
              <a:latin typeface="Comic Sans M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255639-2864-4693-8832-B8BD979651B1}"/>
              </a:ext>
            </a:extLst>
          </p:cNvPr>
          <p:cNvSpPr txBox="1"/>
          <p:nvPr/>
        </p:nvSpPr>
        <p:spPr>
          <a:xfrm>
            <a:off x="565073" y="2322325"/>
            <a:ext cx="924842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+mn-lt"/>
                <a:cs typeface="+mn-lt"/>
              </a:rPr>
              <a:t>“Come la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Comic Sans MS"/>
                <a:ea typeface="+mn-lt"/>
                <a:cs typeface="+mn-lt"/>
              </a:rPr>
              <a:t>natura</a:t>
            </a:r>
            <a:endParaRPr lang="en-US" dirty="0" err="1">
              <a:solidFill>
                <a:schemeClr val="accent6">
                  <a:lumMod val="75000"/>
                </a:schemeClr>
              </a:solidFill>
              <a:latin typeface="Comic Sans MS"/>
              <a:ea typeface="+mn-lt"/>
              <a:cs typeface="+mn-lt"/>
            </a:endParaRPr>
          </a:p>
          <a:p>
            <a:pPr algn="ctr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Comic Sans MS"/>
                <a:ea typeface="+mn-lt"/>
                <a:cs typeface="+mn-lt"/>
              </a:rPr>
              <a:t>si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+mn-lt"/>
                <a:cs typeface="+mn-lt"/>
              </a:rPr>
              <a:t> è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Comic Sans MS"/>
                <a:ea typeface="+mn-lt"/>
                <a:cs typeface="+mn-lt"/>
              </a:rPr>
              <a:t>riappropriata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+mn-lt"/>
                <a:cs typeface="+mn-lt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Comic Sans MS"/>
                <a:ea typeface="+mn-lt"/>
                <a:cs typeface="+mn-lt"/>
              </a:rPr>
              <a:t>dei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+mn-lt"/>
                <a:cs typeface="+mn-lt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Comic Sans MS"/>
                <a:ea typeface="+mn-lt"/>
                <a:cs typeface="+mn-lt"/>
              </a:rPr>
              <a:t>propri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+mn-lt"/>
                <a:cs typeface="+mn-lt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Comic Sans MS"/>
                <a:ea typeface="+mn-lt"/>
                <a:cs typeface="+mn-lt"/>
              </a:rPr>
              <a:t>spazi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+mn-lt"/>
                <a:cs typeface="+mn-lt"/>
              </a:rPr>
              <a:t>...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mic Sans MS"/>
              <a:ea typeface="+mn-lt"/>
              <a:cs typeface="+mn-lt"/>
            </a:endParaRPr>
          </a:p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+mn-lt"/>
                <a:cs typeface="+mn-lt"/>
              </a:rPr>
              <a:t>al tempo del lockdown e del COVID‐19”</a:t>
            </a:r>
            <a:endParaRPr lang="en-US">
              <a:solidFill>
                <a:schemeClr val="accent6">
                  <a:lumMod val="75000"/>
                </a:schemeClr>
              </a:solidFill>
              <a:latin typeface="Comic Sans MS"/>
            </a:endParaRPr>
          </a:p>
          <a:p>
            <a:pPr algn="ctr"/>
            <a:endParaRPr lang="en-US" sz="3600" b="1" dirty="0">
              <a:solidFill>
                <a:schemeClr val="accent3"/>
              </a:solidFill>
              <a:latin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786870" y="940516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/>
            <a:endParaRPr lang="it-IT" sz="4400" spc="-1" dirty="0">
              <a:solidFill>
                <a:schemeClr val="accent6">
                  <a:lumMod val="75000"/>
                </a:schemeClr>
              </a:solidFill>
              <a:latin typeface="Comic Sans MS"/>
            </a:endParaRPr>
          </a:p>
          <a:p>
            <a:pPr algn="ctr"/>
            <a:endParaRPr lang="it-IT" sz="4400" spc="-1" dirty="0">
              <a:solidFill>
                <a:schemeClr val="accent6">
                  <a:lumMod val="75000"/>
                </a:schemeClr>
              </a:solidFill>
              <a:latin typeface="Comic Sans MS"/>
            </a:endParaRPr>
          </a:p>
          <a:p>
            <a:pPr algn="ctr"/>
            <a:endParaRPr lang="it-IT" sz="4400" spc="-1" dirty="0">
              <a:solidFill>
                <a:schemeClr val="accent6">
                  <a:lumMod val="75000"/>
                </a:schemeClr>
              </a:solidFill>
              <a:latin typeface="Comic Sans MS"/>
            </a:endParaRPr>
          </a:p>
          <a:p>
            <a:pPr algn="ctr"/>
            <a:endParaRPr lang="it-IT" sz="4400" spc="-1" dirty="0">
              <a:solidFill>
                <a:schemeClr val="accent6">
                  <a:lumMod val="75000"/>
                </a:schemeClr>
              </a:solidFill>
              <a:latin typeface="Comic Sans MS"/>
            </a:endParaRPr>
          </a:p>
          <a:p>
            <a:pPr algn="ctr"/>
            <a:r>
              <a:rPr lang="it-IT" sz="4400" spc="-1" dirty="0">
                <a:solidFill>
                  <a:schemeClr val="accent6">
                    <a:lumMod val="75000"/>
                  </a:schemeClr>
                </a:solidFill>
                <a:latin typeface="Comic Sans MS"/>
              </a:rPr>
              <a:t>LE ESPERIENZE RACCOLTE SONO STATE SVOLTE DAI BAMBINI  </a:t>
            </a:r>
          </a:p>
          <a:p>
            <a:pPr algn="ctr"/>
            <a:r>
              <a:rPr lang="it-IT" sz="4400" spc="-1" dirty="0">
                <a:solidFill>
                  <a:schemeClr val="accent6">
                    <a:lumMod val="75000"/>
                  </a:schemeClr>
                </a:solidFill>
                <a:latin typeface="Comic Sans MS"/>
              </a:rPr>
              <a:t>in parte in presenza a scuola </a:t>
            </a:r>
          </a:p>
          <a:p>
            <a:pPr algn="ctr"/>
            <a:r>
              <a:rPr lang="it-IT" sz="4400" spc="-1" dirty="0">
                <a:solidFill>
                  <a:schemeClr val="accent6">
                    <a:lumMod val="75000"/>
                  </a:schemeClr>
                </a:solidFill>
                <a:latin typeface="Comic Sans MS"/>
              </a:rPr>
              <a:t>e in parte in DAD 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algn="ctr"/>
            <a:r>
              <a:rPr lang="it-IT" sz="4400" spc="-1" dirty="0">
                <a:solidFill>
                  <a:schemeClr val="accent6">
                    <a:lumMod val="75000"/>
                  </a:schemeClr>
                </a:solidFill>
                <a:latin typeface="Comic Sans MS"/>
              </a:rPr>
              <a:t>(didattica a distanza)</a:t>
            </a:r>
            <a:endParaRPr lang="it-IT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1" name="CustomShape 3"/>
          <p:cNvSpPr/>
          <p:nvPr/>
        </p:nvSpPr>
        <p:spPr>
          <a:xfrm>
            <a:off x="504000" y="4304880"/>
            <a:ext cx="4426200" cy="231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08585" algn="ctr">
              <a:buClr>
                <a:srgbClr val="000000"/>
              </a:buClr>
            </a:pPr>
            <a:endParaRPr lang="it-IT" sz="3200" b="0" strike="noStrike" spc="-1" dirty="0">
              <a:solidFill>
                <a:srgbClr val="E0C2CD"/>
              </a:solidFill>
              <a:latin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6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tavolo, torta, sedendo, fotografia&#10;&#10;Descrizione generata automaticamente">
            <a:extLst>
              <a:ext uri="{FF2B5EF4-FFF2-40B4-BE49-F238E27FC236}">
                <a16:creationId xmlns:a16="http://schemas.microsoft.com/office/drawing/2014/main" id="{6897CE89-5D37-4025-9C3F-AF20EF5C2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2" t="8742" b="28079"/>
          <a:stretch/>
        </p:blipFill>
        <p:spPr>
          <a:xfrm rot="10800000">
            <a:off x="-4410" y="524395"/>
            <a:ext cx="9831042" cy="6648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11688"/>
          <a:stretch/>
        </p:blipFill>
        <p:spPr>
          <a:xfrm>
            <a:off x="-756045" y="0"/>
            <a:ext cx="10945877" cy="755967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3987D0-77BA-47B8-A973-1086FC340F96}"/>
              </a:ext>
            </a:extLst>
          </p:cNvPr>
          <p:cNvSpPr txBox="1"/>
          <p:nvPr/>
        </p:nvSpPr>
        <p:spPr>
          <a:xfrm rot="-10800000" flipV="1">
            <a:off x="3013313" y="4529848"/>
            <a:ext cx="705948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75000"/>
                  </a:schemeClr>
                </a:solidFill>
                <a:latin typeface="Comic Sans MS"/>
              </a:rPr>
              <a:t>Abbiamo sperimentato </a:t>
            </a:r>
            <a:endParaRPr lang="it-IT" sz="4000" b="1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algn="ctr"/>
            <a:r>
              <a:rPr lang="it-IT" sz="4000" b="1" dirty="0">
                <a:solidFill>
                  <a:schemeClr val="accent6">
                    <a:lumMod val="75000"/>
                  </a:schemeClr>
                </a:solidFill>
                <a:latin typeface="Comic Sans MS"/>
              </a:rPr>
              <a:t>l'elemento terra</a:t>
            </a:r>
            <a:endParaRPr lang="it-IT" sz="40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6129" y="0"/>
            <a:ext cx="10296754" cy="75518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13"/>
          <a:stretch/>
        </p:blipFill>
        <p:spPr>
          <a:xfrm flipH="1">
            <a:off x="-216132" y="0"/>
            <a:ext cx="10296755" cy="755184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03461A-6E17-49A0-B996-05CB5622A550}"/>
              </a:ext>
            </a:extLst>
          </p:cNvPr>
          <p:cNvSpPr txBox="1"/>
          <p:nvPr/>
        </p:nvSpPr>
        <p:spPr>
          <a:xfrm rot="-780000">
            <a:off x="311923" y="4309626"/>
            <a:ext cx="4916767" cy="10723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chemeClr val="accent6">
                    <a:lumMod val="50000"/>
                  </a:schemeClr>
                </a:solidFill>
                <a:latin typeface="Comic Sans MS"/>
                <a:ea typeface="+mj-ea"/>
                <a:cs typeface="+mj-cs"/>
              </a:rPr>
              <a:t>Esperienze</a:t>
            </a:r>
            <a:r>
              <a:rPr lang="en-US" sz="3600" b="1" kern="1200" dirty="0">
                <a:solidFill>
                  <a:schemeClr val="accent6">
                    <a:lumMod val="50000"/>
                  </a:schemeClr>
                </a:solidFill>
                <a:latin typeface="Comic Sans MS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6">
                    <a:lumMod val="50000"/>
                  </a:schemeClr>
                </a:solidFill>
                <a:latin typeface="Comic Sans MS"/>
                <a:ea typeface="+mj-ea"/>
                <a:cs typeface="+mj-cs"/>
              </a:rPr>
              <a:t>sensoriali</a:t>
            </a:r>
            <a:endParaRPr lang="en-US" sz="3600" b="1" kern="1200" dirty="0">
              <a:solidFill>
                <a:schemeClr val="accent6">
                  <a:lumMod val="50000"/>
                </a:schemeClr>
              </a:solidFill>
              <a:latin typeface="Comic Sans MS"/>
              <a:ea typeface="+mj-ea"/>
              <a:cs typeface="+mj-cs"/>
            </a:endParaRPr>
          </a:p>
        </p:txBody>
      </p:sp>
      <p:sp>
        <p:nvSpPr>
          <p:cNvPr id="22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720" y="-7834"/>
            <a:ext cx="4742062" cy="3516293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Immagine 5" descr="Immagine che contiene persona, figlio, spiaggia, gruppo&#10;&#10;Descrizione generata automaticamente">
            <a:extLst>
              <a:ext uri="{FF2B5EF4-FFF2-40B4-BE49-F238E27FC236}">
                <a16:creationId xmlns:a16="http://schemas.microsoft.com/office/drawing/2014/main" id="{130C928D-A42F-49AB-8137-DE2DBCE2E6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4777" r="-2" b="38529"/>
          <a:stretch/>
        </p:blipFill>
        <p:spPr>
          <a:xfrm>
            <a:off x="363634" y="-16619"/>
            <a:ext cx="4475491" cy="3383022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4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843" y="1566259"/>
            <a:ext cx="4962782" cy="5993417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Immagine 3" descr="Immagine che contiene persona, esterni, uomo, giovane&#10;&#10;Descrizione generata automaticamente">
            <a:extLst>
              <a:ext uri="{FF2B5EF4-FFF2-40B4-BE49-F238E27FC236}">
                <a16:creationId xmlns:a16="http://schemas.microsoft.com/office/drawing/2014/main" id="{87CCB28E-3211-465C-957F-D57AE2C044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-1" b="8868"/>
          <a:stretch/>
        </p:blipFill>
        <p:spPr>
          <a:xfrm>
            <a:off x="5288664" y="1737061"/>
            <a:ext cx="4791961" cy="5822614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439" y="529177"/>
            <a:ext cx="3456394" cy="3073335"/>
          </a:xfrm>
          <a:prstGeom prst="rect">
            <a:avLst/>
          </a:prstGeom>
          <a:solidFill>
            <a:srgbClr val="FFFFFF"/>
          </a:solidFill>
          <a:ln w="19050">
            <a:solidFill>
              <a:srgbClr val="32A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 descr="Immagine che contiene tavolo, interni, diverso, articoli&#10;&#10;Descrizione generata automaticamente">
            <a:extLst>
              <a:ext uri="{FF2B5EF4-FFF2-40B4-BE49-F238E27FC236}">
                <a16:creationId xmlns:a16="http://schemas.microsoft.com/office/drawing/2014/main" id="{BEB5AE4F-CACC-4315-93F3-4021E00DF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60" y="709303"/>
            <a:ext cx="2046711" cy="272894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439" y="3972378"/>
            <a:ext cx="3456394" cy="3073336"/>
          </a:xfrm>
          <a:prstGeom prst="rect">
            <a:avLst/>
          </a:prstGeom>
          <a:solidFill>
            <a:srgbClr val="FFFFFF"/>
          </a:solidFill>
          <a:ln w="19050">
            <a:solidFill>
              <a:srgbClr val="32A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5" descr="Immagine che contiene tavolo, sedendo, pezzo, acqua&#10;&#10;Descrizione generata automaticamente">
            <a:extLst>
              <a:ext uri="{FF2B5EF4-FFF2-40B4-BE49-F238E27FC236}">
                <a16:creationId xmlns:a16="http://schemas.microsoft.com/office/drawing/2014/main" id="{B43FBCFD-78E2-4EB1-B554-E2D0F7D64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722" y="4131689"/>
            <a:ext cx="2043387" cy="272451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8070" y="536926"/>
            <a:ext cx="5574316" cy="6501321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6" descr="Immagine che contiene persona, interni, tavolo, sedendo&#10;&#10;Descrizione generata automaticamente">
            <a:extLst>
              <a:ext uri="{FF2B5EF4-FFF2-40B4-BE49-F238E27FC236}">
                <a16:creationId xmlns:a16="http://schemas.microsoft.com/office/drawing/2014/main" id="{4EA3FA86-4DDA-4D5A-87A7-B73508768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910" y="717052"/>
            <a:ext cx="4605801" cy="6141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persona, interni, tavolo, figlio&#10;&#10;Descrizione generata automaticamente">
            <a:extLst>
              <a:ext uri="{FF2B5EF4-FFF2-40B4-BE49-F238E27FC236}">
                <a16:creationId xmlns:a16="http://schemas.microsoft.com/office/drawing/2014/main" id="{7F45FD3C-05A1-418C-A49E-3DAC21A16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02" y="111696"/>
            <a:ext cx="2743488" cy="3657600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329101A1-177C-4807-915F-D0D003311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411" y="2732702"/>
            <a:ext cx="2953119" cy="3963213"/>
          </a:xfrm>
          <a:prstGeom prst="rect">
            <a:avLst/>
          </a:prstGeom>
        </p:spPr>
      </p:pic>
      <p:pic>
        <p:nvPicPr>
          <p:cNvPr id="4" name="Immagine 4" descr="Immagine che contiene persona, uomo, verde, tenendo&#10;&#10;Descrizione generata automaticamente">
            <a:extLst>
              <a:ext uri="{FF2B5EF4-FFF2-40B4-BE49-F238E27FC236}">
                <a16:creationId xmlns:a16="http://schemas.microsoft.com/office/drawing/2014/main" id="{38F38435-0B79-49CC-A9E1-C3A39EE1B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568" y="327561"/>
            <a:ext cx="2743488" cy="2057400"/>
          </a:xfrm>
          <a:prstGeom prst="rect">
            <a:avLst/>
          </a:prstGeom>
        </p:spPr>
      </p:pic>
      <p:pic>
        <p:nvPicPr>
          <p:cNvPr id="5" name="Immagine 5" descr="Immagine che contiene tavolo, persona, cibo, sedendo&#10;&#10;Descrizione generata automaticamente">
            <a:extLst>
              <a:ext uri="{FF2B5EF4-FFF2-40B4-BE49-F238E27FC236}">
                <a16:creationId xmlns:a16="http://schemas.microsoft.com/office/drawing/2014/main" id="{CBA9C6E3-59BC-4C58-ADE5-2A079D8BE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463" y="1488821"/>
            <a:ext cx="2743488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478499" y="1890693"/>
            <a:ext cx="5022099" cy="276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08585" algn="ctr">
              <a:buClr>
                <a:srgbClr val="000000"/>
              </a:buClr>
            </a:pPr>
            <a:endParaRPr lang="it-IT" sz="3200" b="0" strike="noStrike" spc="-1" dirty="0">
              <a:solidFill>
                <a:srgbClr val="00A933"/>
              </a:solidFill>
              <a:latin typeface="Comic Sans MS"/>
            </a:endParaRPr>
          </a:p>
        </p:txBody>
      </p:sp>
      <p:pic>
        <p:nvPicPr>
          <p:cNvPr id="419" name="Google Shape;343;p73"/>
          <p:cNvPicPr/>
          <p:nvPr/>
        </p:nvPicPr>
        <p:blipFill>
          <a:blip r:embed="rId2"/>
          <a:stretch/>
        </p:blipFill>
        <p:spPr>
          <a:xfrm>
            <a:off x="5626009" y="1627846"/>
            <a:ext cx="4234099" cy="3290320"/>
          </a:xfrm>
          <a:prstGeom prst="rect">
            <a:avLst/>
          </a:prstGeom>
          <a:ln>
            <a:noFill/>
          </a:ln>
        </p:spPr>
      </p:pic>
      <p:sp>
        <p:nvSpPr>
          <p:cNvPr id="420" name="CustomShape 2"/>
          <p:cNvSpPr/>
          <p:nvPr/>
        </p:nvSpPr>
        <p:spPr>
          <a:xfrm>
            <a:off x="1512360" y="157320"/>
            <a:ext cx="8926920" cy="178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r>
              <a:rPr lang="it-IT" sz="4400" b="1" strike="noStrike" spc="-1" dirty="0">
                <a:solidFill>
                  <a:srgbClr val="00A933"/>
                </a:solidFill>
                <a:latin typeface="Comic Sans MS"/>
                <a:ea typeface="Comic Sans MS"/>
              </a:rPr>
              <a:t>LA COMPOSTIERA</a:t>
            </a:r>
            <a:r>
              <a:rPr lang="it-IT" sz="4400" b="1" spc="-1" dirty="0">
                <a:solidFill>
                  <a:srgbClr val="00A933"/>
                </a:solidFill>
                <a:latin typeface="Comic Sans MS"/>
                <a:ea typeface="Comic Sans MS"/>
              </a:rPr>
              <a:t> </a:t>
            </a:r>
            <a:endParaRPr lang="it-IT" sz="4400" b="1" strike="noStrike" spc="-1" dirty="0">
              <a:latin typeface="Arial"/>
            </a:endParaRPr>
          </a:p>
        </p:txBody>
      </p:sp>
      <p:pic>
        <p:nvPicPr>
          <p:cNvPr id="2" name="Immagine 2" descr="Immagine che contiene pianta, esterni, roccia, verde&#10;&#10;Descrizione generata automaticamente">
            <a:extLst>
              <a:ext uri="{FF2B5EF4-FFF2-40B4-BE49-F238E27FC236}">
                <a16:creationId xmlns:a16="http://schemas.microsoft.com/office/drawing/2014/main" id="{1470575C-1D6F-4CC4-8874-0A3AF6116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57" y="1632122"/>
            <a:ext cx="4219379" cy="381727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DA1623-3188-4154-8300-39B182B52C47}"/>
              </a:ext>
            </a:extLst>
          </p:cNvPr>
          <p:cNvSpPr txBox="1"/>
          <p:nvPr/>
        </p:nvSpPr>
        <p:spPr>
          <a:xfrm>
            <a:off x="1205055" y="6041017"/>
            <a:ext cx="754667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Comic Sans MS"/>
                <a:ea typeface="+mn-lt"/>
                <a:cs typeface="+mn-lt"/>
              </a:rPr>
              <a:t>È stata realizzata a casa con i genitori durante il </a:t>
            </a:r>
            <a:r>
              <a:rPr lang="it-IT" sz="2000" b="1" dirty="0" err="1">
                <a:solidFill>
                  <a:schemeClr val="accent3">
                    <a:lumMod val="50000"/>
                  </a:schemeClr>
                </a:solidFill>
                <a:latin typeface="Comic Sans MS"/>
                <a:ea typeface="+mn-lt"/>
                <a:cs typeface="+mn-lt"/>
              </a:rPr>
              <a:t>lockdown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Comic Sans MS"/>
                <a:ea typeface="+mn-lt"/>
                <a:cs typeface="+mn-lt"/>
              </a:rPr>
              <a:t> per insegnare ai bambini a conoscere la natura e i suoi processi, imparare a non sprecare risorse preziose e a coltivare un orto con metodi naturali.</a:t>
            </a:r>
            <a:endParaRPr lang="it-IT" sz="2000" b="1" dirty="0">
              <a:solidFill>
                <a:schemeClr val="accent3">
                  <a:lumMod val="50000"/>
                </a:schemeClr>
              </a:solidFill>
              <a:latin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355;p75"/>
          <p:cNvPicPr/>
          <p:nvPr/>
        </p:nvPicPr>
        <p:blipFill>
          <a:blip r:embed="rId2"/>
          <a:stretch/>
        </p:blipFill>
        <p:spPr>
          <a:xfrm>
            <a:off x="509400" y="504000"/>
            <a:ext cx="8129880" cy="6097320"/>
          </a:xfrm>
          <a:prstGeom prst="rect">
            <a:avLst/>
          </a:prstGeom>
          <a:ln>
            <a:noFill/>
          </a:ln>
        </p:spPr>
      </p:pic>
      <p:pic>
        <p:nvPicPr>
          <p:cNvPr id="424" name="Google Shape;356;p75"/>
          <p:cNvPicPr/>
          <p:nvPr/>
        </p:nvPicPr>
        <p:blipFill>
          <a:blip r:embed="rId3"/>
          <a:srcRect l="32900" t="14506" r="31516" b="14533"/>
          <a:stretch/>
        </p:blipFill>
        <p:spPr>
          <a:xfrm>
            <a:off x="5112000" y="1001880"/>
            <a:ext cx="1655280" cy="1733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Application>Microsoft Office PowerPoint</Application>
  <PresentationFormat>Personalizzato</PresentationFormat>
  <Slides>17</Slides>
  <Notes>0</Notes>
  <HiddenSlides>0</HiddenSlides>
  <ScaleCrop>false</ScaleCrop>
  <HeadingPairs>
    <vt:vector size="4" baseType="variant">
      <vt:variant>
        <vt:lpstr>Tema</vt:lpstr>
      </vt:variant>
      <vt:variant>
        <vt:i4>10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/>
  <dc:description/>
  <cp:lastModifiedBy/>
  <cp:revision>506</cp:revision>
  <dcterms:modified xsi:type="dcterms:W3CDTF">2020-06-26T17:11:02Z</dcterms:modified>
  <dc:language>it-IT</dc:language>
</cp:coreProperties>
</file>